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Alexandria Medium"/>
      <p:regular r:id="rId24"/>
      <p:bold r:id="rId25"/>
    </p:embeddedFont>
    <p:embeddedFont>
      <p:font typeface="Albert Sans Medium"/>
      <p:regular r:id="rId26"/>
      <p:bold r:id="rId27"/>
      <p:italic r:id="rId28"/>
      <p:boldItalic r:id="rId29"/>
    </p:embeddedFont>
    <p:embeddedFont>
      <p:font typeface="Albert Sans"/>
      <p:regular r:id="rId30"/>
      <p:bold r:id="rId31"/>
      <p:italic r:id="rId32"/>
      <p:boldItalic r:id="rId33"/>
    </p:embeddedFont>
    <p:embeddedFont>
      <p:font typeface="Alexandri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2DB282-26BE-46F1-9DA1-45414D8256E7}">
  <a:tblStyle styleId="{912DB282-26BE-46F1-9DA1-45414D8256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lexandriaMedium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lbertSansMedium-regular.fntdata"/><Relationship Id="rId25" Type="http://schemas.openxmlformats.org/officeDocument/2006/relationships/font" Target="fonts/AlexandriaMedium-bold.fntdata"/><Relationship Id="rId28" Type="http://schemas.openxmlformats.org/officeDocument/2006/relationships/font" Target="fonts/AlbertSansMedium-italic.fntdata"/><Relationship Id="rId27" Type="http://schemas.openxmlformats.org/officeDocument/2006/relationships/font" Target="fonts/AlbertSans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lbertSans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lbertSans-bold.fntdata"/><Relationship Id="rId30" Type="http://schemas.openxmlformats.org/officeDocument/2006/relationships/font" Target="fonts/AlbertSans-regular.fntdata"/><Relationship Id="rId11" Type="http://schemas.openxmlformats.org/officeDocument/2006/relationships/slide" Target="slides/slide5.xml"/><Relationship Id="rId33" Type="http://schemas.openxmlformats.org/officeDocument/2006/relationships/font" Target="fonts/AlbertSans-boldItalic.fntdata"/><Relationship Id="rId10" Type="http://schemas.openxmlformats.org/officeDocument/2006/relationships/slide" Target="slides/slide4.xml"/><Relationship Id="rId32" Type="http://schemas.openxmlformats.org/officeDocument/2006/relationships/font" Target="fonts/AlbertSans-italic.fntdata"/><Relationship Id="rId13" Type="http://schemas.openxmlformats.org/officeDocument/2006/relationships/slide" Target="slides/slide7.xml"/><Relationship Id="rId35" Type="http://schemas.openxmlformats.org/officeDocument/2006/relationships/font" Target="fonts/Alexandria-bold.fntdata"/><Relationship Id="rId12" Type="http://schemas.openxmlformats.org/officeDocument/2006/relationships/slide" Target="slides/slide6.xml"/><Relationship Id="rId34" Type="http://schemas.openxmlformats.org/officeDocument/2006/relationships/font" Target="fonts/Alexandri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58abb5f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58abb5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a86d0dcac_0_1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8a86d0dcac_0_1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a86d0dcac_0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a86d0dcac_0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8302a8fe4f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8302a8fe4f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2916dbc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2916dbc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a86d0dcac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a86d0dcac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5110E"/>
                </a:solidFill>
                <a:latin typeface="Albert Sans"/>
                <a:ea typeface="Albert Sans"/>
                <a:cs typeface="Albert Sans"/>
                <a:sym typeface="Albert Sans"/>
              </a:rPr>
              <a:t>Мы верим, что с помощью него можно будет лучше определять этаж и вертикаль ячеек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82f2acd1b1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82f2acd1b1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82916dbc8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82916dbc8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8302a8fe4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8302a8fe4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a86d0dcac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a86d0dcac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a86d0dcac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8a86d0dcac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2916dbc8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2916dbc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302a8fe4f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302a8fe4f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302a8fe4f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302a8fe4f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a86d0dcac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8a86d0dcac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a86d0dcac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8a86d0dcac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a86d0dcac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8a86d0dcac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3" type="title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4" type="subTitle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6" type="subTitle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7" type="title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8" type="subTitle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9" type="title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4" type="title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16" type="title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8" type="title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 flipH="1" rot="10800000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subTitle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4" type="subTitle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-40" l="36283" r="-6" t="3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3" type="subTitle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4" type="subTitle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5" type="subTitle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6" type="subTitle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subTitle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subTitle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4" type="subTitle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6" type="subTitle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7" type="subTitle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8" type="subTitle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9" type="subTitle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3" type="subTitle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4" type="subTitle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5" type="subTitle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hasCustomPrompt="1" type="title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hasCustomPrompt="1" idx="2" type="title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3" type="subTitle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hasCustomPrompt="1" idx="2" type="title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3" type="subTitle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4" type="subTitle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5" type="subTitle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6" type="title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-11170" l="-6643" r="27548" t="-11183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41635" l="174697" r="177064" t="-83399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7" name="Google Shape;187;p33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b="-40" l="36283" r="-6" t="3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2" name="Google Shape;192;p34"/>
          <p:cNvSpPr txBox="1"/>
          <p:nvPr>
            <p:ph hasCustomPrompt="1"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 rotWithShape="1">
          <a:blip r:embed="rId2">
            <a:alphaModFix/>
          </a:blip>
          <a:srcRect b="41635" l="174697" r="177064" t="-83399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5"/>
          <p:cNvSpPr/>
          <p:nvPr>
            <p:ph idx="2" type="pic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>
            <p:ph idx="1" type="subTitle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3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2" type="subTitle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8"/>
          <p:cNvPicPr preferRelativeResize="0"/>
          <p:nvPr/>
        </p:nvPicPr>
        <p:blipFill rotWithShape="1">
          <a:blip r:embed="rId2">
            <a:alphaModFix/>
          </a:blip>
          <a:srcRect b="34585" l="130683" r="175247" t="-50527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38"/>
          <p:cNvSpPr/>
          <p:nvPr>
            <p:ph idx="2" type="pic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9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 txBox="1"/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0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0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1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hasCustomPrompt="1" type="title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" name="Google Shape;226;p42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 txBox="1"/>
          <p:nvPr>
            <p:ph hasCustomPrompt="1"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44"/>
          <p:cNvSpPr txBox="1"/>
          <p:nvPr>
            <p:ph idx="1" type="subTitle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hasCustomPrompt="1" idx="3" type="title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4" name="Google Shape;234;p44"/>
          <p:cNvSpPr txBox="1"/>
          <p:nvPr>
            <p:ph idx="4" type="subTitle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hasCustomPrompt="1" idx="5" type="title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44"/>
          <p:cNvSpPr txBox="1"/>
          <p:nvPr>
            <p:ph idx="6" type="subTitle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hasCustomPrompt="1" idx="7" type="title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8" name="Google Shape;238;p44"/>
          <p:cNvSpPr txBox="1"/>
          <p:nvPr>
            <p:ph idx="8" type="subTitle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39" name="Google Shape;239;p44"/>
          <p:cNvSpPr txBox="1"/>
          <p:nvPr>
            <p:ph hasCustomPrompt="1" idx="9" type="title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" name="Google Shape;240;p44"/>
          <p:cNvSpPr txBox="1"/>
          <p:nvPr>
            <p:ph idx="13" type="subTitle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41" name="Google Shape;241;p44"/>
          <p:cNvSpPr txBox="1"/>
          <p:nvPr>
            <p:ph hasCustomPrompt="1" idx="14" type="title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" name="Google Shape;242;p44"/>
          <p:cNvSpPr txBox="1"/>
          <p:nvPr>
            <p:ph idx="15" type="subTitle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43" name="Google Shape;243;p44"/>
          <p:cNvSpPr txBox="1"/>
          <p:nvPr>
            <p:ph hasCustomPrompt="1" idx="16" type="title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44"/>
          <p:cNvSpPr txBox="1"/>
          <p:nvPr>
            <p:ph idx="17" type="subTitle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45" name="Google Shape;245;p44"/>
          <p:cNvSpPr txBox="1"/>
          <p:nvPr>
            <p:ph hasCustomPrompt="1" idx="18" type="title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44"/>
          <p:cNvSpPr txBox="1"/>
          <p:nvPr>
            <p:ph idx="19" type="subTitle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5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>
            <p:ph idx="1" type="subTitle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1" name="Google Shape;251;p45"/>
          <p:cNvSpPr txBox="1"/>
          <p:nvPr>
            <p:ph idx="2" type="subTitle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6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 flipH="1" rot="10800000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6"/>
          <p:cNvSpPr txBox="1"/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46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7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7"/>
          <p:cNvSpPr txBox="1"/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47"/>
          <p:cNvSpPr txBox="1"/>
          <p:nvPr>
            <p:ph idx="1" type="body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8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8"/>
          <p:cNvSpPr txBox="1"/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48"/>
          <p:cNvSpPr txBox="1"/>
          <p:nvPr>
            <p:ph idx="1" type="body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9"/>
          <p:cNvSpPr txBox="1"/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49"/>
          <p:cNvSpPr txBox="1"/>
          <p:nvPr>
            <p:ph idx="1" type="body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0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0"/>
          <p:cNvSpPr txBox="1"/>
          <p:nvPr>
            <p:ph idx="1" type="subTitle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5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50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3" name="Google Shape;273;p50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74" name="Google Shape;274;p50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1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1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>
            <p:ph idx="1" type="subTitle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9" name="Google Shape;279;p5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51"/>
          <p:cNvSpPr txBox="1"/>
          <p:nvPr>
            <p:ph idx="2" type="subTitle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81" name="Google Shape;281;p51"/>
          <p:cNvSpPr txBox="1"/>
          <p:nvPr>
            <p:ph idx="3" type="subTitle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" name="Google Shape;282;p51"/>
          <p:cNvSpPr txBox="1"/>
          <p:nvPr>
            <p:ph idx="4" type="subTitle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83" name="Google Shape;283;p51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4" name="Google Shape;284;p51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2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2"/>
          <p:cNvSpPr txBox="1"/>
          <p:nvPr>
            <p:ph idx="1" type="subTitle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5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52"/>
          <p:cNvSpPr txBox="1"/>
          <p:nvPr>
            <p:ph idx="2" type="subTitle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90" name="Google Shape;290;p52"/>
          <p:cNvSpPr txBox="1"/>
          <p:nvPr>
            <p:ph idx="3" type="subTitle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1" name="Google Shape;291;p52"/>
          <p:cNvSpPr txBox="1"/>
          <p:nvPr>
            <p:ph idx="4" type="subTitle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292" name="Google Shape;292;p52"/>
          <p:cNvSpPr txBox="1"/>
          <p:nvPr>
            <p:ph idx="5" type="subTitle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52"/>
          <p:cNvSpPr txBox="1"/>
          <p:nvPr>
            <p:ph idx="6" type="subTitle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3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3"/>
          <p:cNvSpPr txBox="1"/>
          <p:nvPr>
            <p:ph idx="1" type="subTitle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7" name="Google Shape;297;p5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53"/>
          <p:cNvSpPr txBox="1"/>
          <p:nvPr>
            <p:ph idx="2" type="subTitle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9" name="Google Shape;299;p53"/>
          <p:cNvSpPr txBox="1"/>
          <p:nvPr>
            <p:ph idx="3" type="subTitle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00" name="Google Shape;300;p53"/>
          <p:cNvSpPr txBox="1"/>
          <p:nvPr>
            <p:ph idx="4" type="subTitle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01" name="Google Shape;301;p53"/>
          <p:cNvSpPr txBox="1"/>
          <p:nvPr>
            <p:ph idx="5" type="subTitle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53"/>
          <p:cNvSpPr txBox="1"/>
          <p:nvPr>
            <p:ph idx="6" type="subTitle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3" name="Google Shape;303;p53"/>
          <p:cNvSpPr txBox="1"/>
          <p:nvPr>
            <p:ph idx="7" type="subTitle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04" name="Google Shape;304;p53"/>
          <p:cNvSpPr txBox="1"/>
          <p:nvPr>
            <p:ph idx="8" type="subTitle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4"/>
          <p:cNvSpPr txBox="1"/>
          <p:nvPr>
            <p:ph idx="1" type="subTitle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54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54"/>
          <p:cNvSpPr txBox="1"/>
          <p:nvPr>
            <p:ph idx="2" type="subTitle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54"/>
          <p:cNvSpPr txBox="1"/>
          <p:nvPr>
            <p:ph idx="3" type="subTitle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10" name="Google Shape;310;p54"/>
          <p:cNvSpPr txBox="1"/>
          <p:nvPr>
            <p:ph idx="4" type="subTitle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11" name="Google Shape;311;p54"/>
          <p:cNvSpPr txBox="1"/>
          <p:nvPr>
            <p:ph idx="5" type="subTitle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2" name="Google Shape;312;p54"/>
          <p:cNvSpPr txBox="1"/>
          <p:nvPr>
            <p:ph idx="6" type="subTitle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3" name="Google Shape;313;p54"/>
          <p:cNvSpPr txBox="1"/>
          <p:nvPr>
            <p:ph idx="7" type="subTitle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14" name="Google Shape;314;p54"/>
          <p:cNvSpPr txBox="1"/>
          <p:nvPr>
            <p:ph idx="8" type="subTitle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15" name="Google Shape;315;p54"/>
          <p:cNvSpPr txBox="1"/>
          <p:nvPr>
            <p:ph idx="9" type="subTitle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6" name="Google Shape;316;p54"/>
          <p:cNvSpPr txBox="1"/>
          <p:nvPr>
            <p:ph idx="13" type="subTitle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" name="Google Shape;317;p54"/>
          <p:cNvSpPr txBox="1"/>
          <p:nvPr>
            <p:ph idx="14" type="subTitle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18" name="Google Shape;318;p54"/>
          <p:cNvSpPr txBox="1"/>
          <p:nvPr>
            <p:ph idx="15" type="subTitle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5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hasCustomPrompt="1" type="title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2" name="Google Shape;322;p55"/>
          <p:cNvSpPr txBox="1"/>
          <p:nvPr>
            <p:ph idx="1" type="subTitle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3" name="Google Shape;323;p55"/>
          <p:cNvSpPr txBox="1"/>
          <p:nvPr>
            <p:ph hasCustomPrompt="1" idx="2" type="title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4" name="Google Shape;324;p55"/>
          <p:cNvSpPr txBox="1"/>
          <p:nvPr>
            <p:ph idx="3" type="subTitle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6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56"/>
          <p:cNvSpPr txBox="1"/>
          <p:nvPr>
            <p:ph hasCustomPrompt="1" idx="2" type="title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9" name="Google Shape;329;p56"/>
          <p:cNvSpPr txBox="1"/>
          <p:nvPr>
            <p:ph idx="1" type="subTitle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56"/>
          <p:cNvSpPr txBox="1"/>
          <p:nvPr>
            <p:ph idx="3" type="subTitle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31" name="Google Shape;331;p56"/>
          <p:cNvSpPr txBox="1"/>
          <p:nvPr>
            <p:ph idx="4" type="subTitle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p56"/>
          <p:cNvSpPr txBox="1"/>
          <p:nvPr>
            <p:ph idx="5" type="subTitle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333" name="Google Shape;333;p56"/>
          <p:cNvSpPr txBox="1"/>
          <p:nvPr>
            <p:ph hasCustomPrompt="1" idx="6" type="title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8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 rotWithShape="1">
          <a:blip r:embed="rId2">
            <a:alphaModFix/>
          </a:blip>
          <a:srcRect b="-11170" l="-6643" r="27548" t="-11183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0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0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0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7" name="Google Shape;347;p60"/>
          <p:cNvSpPr txBox="1"/>
          <p:nvPr>
            <p:ph idx="1" type="subTitle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8" name="Google Shape;348;p60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1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 flipH="1">
            <a:off x="-10682" y="-2437"/>
            <a:ext cx="33212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1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34585" l="130683" r="175247" t="-50527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7"/>
          <p:cNvSpPr/>
          <p:nvPr>
            <p:ph idx="2" type="pic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aruscha-k/detecting-floors-in-residential-buildings" TargetMode="External"/><Relationship Id="rId4" Type="http://schemas.openxmlformats.org/officeDocument/2006/relationships/hyperlink" Target="https://github.com/ellieroy/no-floors-inference-NL" TargetMode="External"/><Relationship Id="rId5" Type="http://schemas.openxmlformats.org/officeDocument/2006/relationships/hyperlink" Target="https://github.com/kumarmanas/counting_number_of_floor_building/tree/main" TargetMode="External"/><Relationship Id="rId6" Type="http://schemas.openxmlformats.org/officeDocument/2006/relationships/hyperlink" Target="https://github.com/NHERI-SimCenter/BRAILS/tree/master/brails/modules" TargetMode="External"/><Relationship Id="rId7" Type="http://schemas.openxmlformats.org/officeDocument/2006/relationships/hyperlink" Target="https://github.com/lck1201/win_det_heatmaps?ysclid=lnjckzokla859795139" TargetMode="External"/><Relationship Id="rId8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9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Relationship Id="rId7" Type="http://schemas.openxmlformats.org/officeDocument/2006/relationships/image" Target="../media/image41.png"/><Relationship Id="rId8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Relationship Id="rId5" Type="http://schemas.openxmlformats.org/officeDocument/2006/relationships/image" Target="../media/image35.jpg"/><Relationship Id="rId6" Type="http://schemas.openxmlformats.org/officeDocument/2006/relationships/image" Target="../media/image33.png"/><Relationship Id="rId7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albivaltzew/urbancode_samole/tree/main" TargetMode="External"/><Relationship Id="rId4" Type="http://schemas.openxmlformats.org/officeDocument/2006/relationships/hyperlink" Target="http://t.me/mariyaulyanova" TargetMode="External"/><Relationship Id="rId5" Type="http://schemas.openxmlformats.org/officeDocument/2006/relationships/hyperlink" Target="mailto:m.ulyanova@alumni.nsu.ru" TargetMode="External"/><Relationship Id="rId6" Type="http://schemas.openxmlformats.org/officeDocument/2006/relationships/hyperlink" Target="https://git.codenrock.com/changellenge-hack/cnrprod-team-55084/fin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hsasank/Image-Rectification#automated-rectification-of-image" TargetMode="External"/><Relationship Id="rId4" Type="http://schemas.openxmlformats.org/officeDocument/2006/relationships/hyperlink" Target="https://github.com/chsasank/Image-Rectification" TargetMode="External"/><Relationship Id="rId5" Type="http://schemas.openxmlformats.org/officeDocument/2006/relationships/hyperlink" Target="https://github.com/duducosmos/defisheye" TargetMode="External"/><Relationship Id="rId6" Type="http://schemas.openxmlformats.org/officeDocument/2006/relationships/hyperlink" Target="https://github.com/xiaoyu258/GeoProj" TargetMode="External"/><Relationship Id="rId7" Type="http://schemas.openxmlformats.org/officeDocument/2006/relationships/hyperlink" Target="https://github.com/alexvbogdan/DeepCali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Relationship Id="rId6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/>
          <p:nvPr>
            <p:ph type="ctrTitle"/>
          </p:nvPr>
        </p:nvSpPr>
        <p:spPr>
          <a:xfrm>
            <a:off x="715100" y="2647650"/>
            <a:ext cx="6591300" cy="21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ЧЕМПИОНЫ</a:t>
            </a:r>
            <a:endParaRPr sz="8000"/>
          </a:p>
        </p:txBody>
      </p:sp>
      <p:sp>
        <p:nvSpPr>
          <p:cNvPr id="360" name="Google Shape;360;p63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Хакатон</a:t>
            </a:r>
            <a:r>
              <a:rPr lang="en"/>
              <a:t> </a:t>
            </a:r>
            <a:r>
              <a:rPr b="1" lang="en"/>
              <a:t>URBANCODE</a:t>
            </a:r>
            <a:r>
              <a:rPr lang="en"/>
              <a:t> компании</a:t>
            </a:r>
            <a:r>
              <a:rPr b="1" lang="en"/>
              <a:t> Самолет</a:t>
            </a:r>
            <a:endParaRPr b="1"/>
          </a:p>
        </p:txBody>
      </p:sp>
      <p:cxnSp>
        <p:nvCxnSpPr>
          <p:cNvPr id="361" name="Google Shape;361;p63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2"/>
          <p:cNvSpPr txBox="1"/>
          <p:nvPr>
            <p:ph idx="4294967295" type="subTitle"/>
          </p:nvPr>
        </p:nvSpPr>
        <p:spPr>
          <a:xfrm>
            <a:off x="715100" y="2385976"/>
            <a:ext cx="4316100" cy="21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/>
              <a:t>Подсчет этажей жилых домов</a:t>
            </a:r>
            <a:br>
              <a:rPr lang="en" sz="1400"/>
            </a:b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https://github.com/aruscha-k/detecting-floors-in-residential-buildings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https://github.com/ellieroy/no-floors-inference-NL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hlinkClick r:id="rId5"/>
              </a:rPr>
              <a:t>https://github.com/kumarmanas/counting_number_of_floor_building/tree/main</a:t>
            </a:r>
            <a:endParaRPr sz="800"/>
          </a:p>
          <a:p>
            <a:pPr indent="0" lvl="0" marL="27432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/>
              <a:t>Библиотека для CV при работе с жилыми домами</a:t>
            </a:r>
            <a:br>
              <a:rPr lang="en" sz="1400"/>
            </a:b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https://github.com/NHERI-SimCenter/BRAILS/tree/master/brails/modules</a:t>
            </a:r>
            <a:endParaRPr sz="800"/>
          </a:p>
          <a:p>
            <a:pPr indent="0" lvl="0" marL="27432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/>
              <a:t>Детекция окон в жилых домах</a:t>
            </a:r>
            <a:br>
              <a:rPr lang="en" sz="1400"/>
            </a:b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https://github.com/lck1201/win_det_heatmaps?ysclid=lnjckzokla859795139</a:t>
            </a:r>
            <a:endParaRPr/>
          </a:p>
        </p:txBody>
      </p:sp>
      <p:sp>
        <p:nvSpPr>
          <p:cNvPr id="461" name="Google Shape;461;p72"/>
          <p:cNvSpPr txBox="1"/>
          <p:nvPr>
            <p:ph type="title"/>
          </p:nvPr>
        </p:nvSpPr>
        <p:spPr>
          <a:xfrm>
            <a:off x="715100" y="527425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Нумерация ячеек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62" name="Google Shape;462;p72"/>
          <p:cNvSpPr txBox="1"/>
          <p:nvPr>
            <p:ph idx="4294967295" type="subTitle"/>
          </p:nvPr>
        </p:nvSpPr>
        <p:spPr>
          <a:xfrm>
            <a:off x="715100" y="1299213"/>
            <a:ext cx="4316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exandria"/>
                <a:ea typeface="Alexandria"/>
                <a:cs typeface="Alexandria"/>
                <a:sym typeface="Alexandria"/>
              </a:rPr>
              <a:t>Мы нашли релевантные проекты в открытом доступе, но они не сработали в условиях нашей задачи</a:t>
            </a:r>
            <a:endParaRPr sz="1800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63" name="Google Shape;463;p72"/>
          <p:cNvSpPr txBox="1"/>
          <p:nvPr/>
        </p:nvSpPr>
        <p:spPr>
          <a:xfrm>
            <a:off x="5458950" y="3786375"/>
            <a:ext cx="3009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Ещё один неудачный эксперимент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4" name="Google Shape;464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2438" y="1299225"/>
            <a:ext cx="3522014" cy="24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715100" y="535000"/>
            <a:ext cx="296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Нумерация ячеек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70" name="Google Shape;470;p73"/>
          <p:cNvSpPr txBox="1"/>
          <p:nvPr>
            <p:ph idx="3" type="subTitle"/>
          </p:nvPr>
        </p:nvSpPr>
        <p:spPr>
          <a:xfrm>
            <a:off x="715100" y="1233300"/>
            <a:ext cx="3182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итоге мы разработали свой собственный алгоритм нумерации ячеек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sub&gt;&lt;mo&gt;&amp;#x2200;&lt;/mo&gt;&lt;mi&gt;i&lt;/mi&gt;&lt;/msub&gt;&lt;mo&gt;&amp;#x2264;&lt;/mo&gt;&lt;mi&gt;n&lt;/mi&gt;&lt;/mstyle&gt;&lt;/math&gt;&quot;,&quot;truncated&quot;:false}" id="471" name="Google Shape;471;p73" title="for all subscript i less or equal than 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92" y="5250224"/>
            <a:ext cx="532384" cy="225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73"/>
          <p:cNvGrpSpPr/>
          <p:nvPr/>
        </p:nvGrpSpPr>
        <p:grpSpPr>
          <a:xfrm>
            <a:off x="5562907" y="3040210"/>
            <a:ext cx="2318512" cy="862389"/>
            <a:chOff x="5799169" y="3010985"/>
            <a:chExt cx="2318512" cy="862389"/>
          </a:xfrm>
        </p:grpSpPr>
        <p:pic>
          <p:nvPicPr>
            <p:cNvPr descr="{&quot;mathml&quot;:&quot;&lt;math style=\&quot;font-family:stix;font-size:16px;\&quot; xmlns=\&quot;http://www.w3.org/1998/Math/MathML\&quot;&gt;&lt;mstyle mathsize=\&quot;16px\&quot;&gt;&lt;mfenced open=\&quot;|\&quot; close=\&quot;|\&quot;&gt;&lt;mrow&gt;&lt;msub&gt;&lt;mi&gt;x&lt;/mi&gt;&lt;mi&gt;i&lt;/mi&gt;&lt;/msub&gt;&lt;mo&gt;-&lt;/mo&gt;&lt;msub&gt;&lt;mi&gt;x&lt;/mi&gt;&lt;mrow&gt;&lt;mi&gt;i&lt;/mi&gt;&lt;mo&gt;+&lt;/mo&gt;&lt;mn&gt;1&lt;/mn&gt;&lt;/mrow&gt;&lt;/msub&gt;&lt;/mrow&gt;&lt;/mfenced&gt;&lt;mo&gt;&amp;#x2208;&lt;/mo&gt;&lt;mfenced&gt;&lt;mrow&gt;&lt;msub&gt;&lt;mi&gt;&amp;#x3C9;&lt;/mi&gt;&lt;mfrac bevelled=\&quot;true\&quot;&gt;&lt;mi&gt;i&lt;/mi&gt;&lt;mn&gt;2&lt;/mn&gt;&lt;/mfrac&gt;&lt;/msub&gt;&lt;mo&gt;,&lt;/mo&gt;&lt;mo&gt;&amp;#xA0;&lt;/mo&gt;&lt;mn&gt;2&lt;/mn&gt;&lt;msub&gt;&lt;mi&gt;&amp;#x3C9;&lt;/mi&gt;&lt;mrow&gt;&lt;mi&gt;i&lt;/mi&gt;&lt;mo&gt;,&lt;/mo&gt;&lt;/mrow&gt;&lt;/msub&gt;&lt;/mrow&gt;&lt;/mfenced&gt;&lt;/mstyle&gt;&lt;/math&gt;&quot;,&quot;truncated&quot;:false}" id="473" name="Google Shape;473;p73" title="open vertical bar x subscript i minus x subscript i plus 1 end subscript close vertical bar element of open parentheses omega subscript bevelled i over 2 end subscript comma space 2 omega subscript i comma end subscript close parentheses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9169" y="3010985"/>
              <a:ext cx="2318512" cy="37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mathml&quot;:&quot;&lt;math style=\&quot;font-family:stix;font-size:16px;\&quot; xmlns=\&quot;http://www.w3.org/1998/Math/MathML\&quot;&gt;&lt;mstyle mathsize=\&quot;16px\&quot;&gt;&lt;mfenced open=\&quot;|\&quot; close=\&quot;|\&quot;&gt;&lt;mrow&gt;&lt;msub&gt;&lt;mi&gt;y&lt;/mi&gt;&lt;mi&gt;i&lt;/mi&gt;&lt;/msub&gt;&lt;mo&gt;-&lt;/mo&gt;&lt;msub&gt;&lt;mi&gt;y&lt;/mi&gt;&lt;mrow&gt;&lt;mi&gt;i&lt;/mi&gt;&lt;mo&gt;+&lt;/mo&gt;&lt;mn&gt;1&lt;/mn&gt;&lt;/mrow&gt;&lt;/msub&gt;&lt;/mrow&gt;&lt;/mfenced&gt;&lt;mo&gt;&amp;lt;&lt;/mo&gt;&lt;mfrac bevelled=\&quot;true\&quot;&gt;&lt;msub&gt;&lt;mi&gt;h&lt;/mi&gt;&lt;mi&gt;i&lt;/mi&gt;&lt;/msub&gt;&lt;mn&gt;4&lt;/mn&gt;&lt;/mfrac&gt;&lt;/mstyle&gt;&lt;/math&gt;&quot;,&quot;truncated&quot;:false}" id="474" name="Google Shape;474;p73" title="open vertical bar y subscript i minus y subscript i plus 1 end subscript close vertical bar less than bevelled h subscript i over 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9175" y="3525902"/>
              <a:ext cx="1524000" cy="3474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{&quot;mathml&quot;:&quot;&lt;math style=\&quot;font-family:stix;font-size:16px;\&quot; xmlns=\&quot;http://www.w3.org/1998/Math/MathML\&quot;&gt;&lt;mstyle mathsize=\&quot;16px\&quot;&gt;&lt;msub&gt;&lt;mo&gt;&amp;#x2200;&lt;/mo&gt;&lt;mi&gt;i&lt;/mi&gt;&lt;/msub&gt;&lt;/mstyle&gt;&lt;/math&gt;&quot;,&quot;truncated&quot;:false}" id="475" name="Google Shape;475;p73" title="for all subscript i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05" y="5475787"/>
            <a:ext cx="193040" cy="225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y&lt;/mi&gt;&lt;mi&gt;i&lt;/mi&gt;&lt;/msub&gt;&lt;mo&gt;&amp;#x2248;&lt;/mo&gt;&lt;msub&gt;&lt;mi&gt;y&lt;/mi&gt;&lt;mrow&gt;&lt;mi&gt;i&lt;/mi&gt;&lt;mo&gt;+&lt;/mo&gt;&lt;mn&gt;1&lt;/mn&gt;&lt;/mrow&gt;&lt;/msub&gt;&lt;/mstyle&gt;&lt;/math&gt;&quot;,&quot;truncated&quot;:false}" id="476" name="Google Shape;476;p73" title="y subscript i almost equal to y subscript i plus 1 end subscrip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055" y="5494074"/>
            <a:ext cx="802640" cy="1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3"/>
          <p:cNvPicPr preferRelativeResize="0"/>
          <p:nvPr/>
        </p:nvPicPr>
        <p:blipFill rotWithShape="1">
          <a:blip r:embed="rId8">
            <a:alphaModFix/>
          </a:blip>
          <a:srcRect b="33930" l="-3400" r="3400" t="-33930"/>
          <a:stretch/>
        </p:blipFill>
        <p:spPr>
          <a:xfrm>
            <a:off x="711900" y="1134787"/>
            <a:ext cx="2738776" cy="20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3"/>
          <p:cNvPicPr preferRelativeResize="0"/>
          <p:nvPr/>
        </p:nvPicPr>
        <p:blipFill rotWithShape="1">
          <a:blip r:embed="rId9">
            <a:alphaModFix/>
          </a:blip>
          <a:srcRect b="2559" l="-3840" r="3840" t="-2560"/>
          <a:stretch/>
        </p:blipFill>
        <p:spPr>
          <a:xfrm>
            <a:off x="4460802" y="-178652"/>
            <a:ext cx="2318500" cy="173886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3"/>
          <p:cNvSpPr txBox="1"/>
          <p:nvPr/>
        </p:nvSpPr>
        <p:spPr>
          <a:xfrm>
            <a:off x="5050925" y="1301500"/>
            <a:ext cx="38490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Находим массивы этажей и вертикалей: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Сортируем по x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Добавляем в массив этажа нулевой элемент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Char char="■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Ищем ближайшего соседа к последнему элементу в массиве этажа по правилам:</a:t>
            </a:r>
            <a:endParaRPr/>
          </a:p>
        </p:txBody>
      </p:sp>
      <p:grpSp>
        <p:nvGrpSpPr>
          <p:cNvPr id="480" name="Google Shape;480;p73"/>
          <p:cNvGrpSpPr/>
          <p:nvPr/>
        </p:nvGrpSpPr>
        <p:grpSpPr>
          <a:xfrm>
            <a:off x="559357" y="2605806"/>
            <a:ext cx="3043850" cy="2385984"/>
            <a:chOff x="441182" y="2561331"/>
            <a:chExt cx="3043850" cy="2385984"/>
          </a:xfrm>
        </p:grpSpPr>
        <p:grpSp>
          <p:nvGrpSpPr>
            <p:cNvPr id="481" name="Google Shape;481;p73"/>
            <p:cNvGrpSpPr/>
            <p:nvPr/>
          </p:nvGrpSpPr>
          <p:grpSpPr>
            <a:xfrm>
              <a:off x="441182" y="2561331"/>
              <a:ext cx="3043850" cy="2385984"/>
              <a:chOff x="441182" y="2561331"/>
              <a:chExt cx="3043850" cy="2385984"/>
            </a:xfrm>
          </p:grpSpPr>
          <p:pic>
            <p:nvPicPr>
              <p:cNvPr id="482" name="Google Shape;482;p7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41182" y="2561331"/>
                <a:ext cx="3043850" cy="2282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{&quot;mathml&quot;:&quot;&lt;math style=\&quot;font-family:stix;font-size:16px;\&quot; xmlns=\&quot;http://www.w3.org/1998/Math/MathML\&quot;&gt;&lt;mstyle mathsize=\&quot;16px\&quot;&gt;&lt;mo&gt;.&lt;/mo&gt;&lt;mo&gt;.&lt;/mo&gt;&lt;mo&gt;&amp;lt;&lt;/mo&gt;&lt;msub&gt;&lt;mi&gt;x&lt;/mi&gt;&lt;mi&gt;i&lt;/mi&gt;&lt;/msub&gt;&lt;mo&gt;&amp;lt;&lt;/mo&gt;&lt;msub&gt;&lt;mi&gt;x&lt;/mi&gt;&lt;mrow&gt;&lt;mi&gt;i&lt;/mi&gt;&lt;mo&gt;+&lt;/mo&gt;&lt;mn&gt;1&lt;/mn&gt;&lt;/mrow&gt;&lt;/msub&gt;&lt;mo&gt;&amp;lt;&lt;/mo&gt;&lt;msub&gt;&lt;mi&gt;x&lt;/mi&gt;&lt;mrow&gt;&lt;mi&gt;i&lt;/mi&gt;&lt;mo&gt;+&lt;/mo&gt;&lt;mn&gt;2&lt;/mn&gt;&lt;/mrow&gt;&lt;/msub&gt;&lt;mo&gt;&amp;lt;&lt;/mo&gt;&lt;mo&gt;.&lt;/mo&gt;&lt;mo&gt;.&lt;/mo&gt;&lt;/mstyle&gt;&lt;/math&gt;&quot;,&quot;truncated&quot;:false}" id="483" name="Google Shape;483;p73" title=".. less than x subscript i less than x subscript i plus 1 end subscript less than x subscript i plus 2 end subscript less than..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948109" y="4746147"/>
                <a:ext cx="2029968" cy="201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4" name="Google Shape;484;p73"/>
              <p:cNvSpPr/>
              <p:nvPr/>
            </p:nvSpPr>
            <p:spPr>
              <a:xfrm>
                <a:off x="1081250" y="3614788"/>
                <a:ext cx="249900" cy="249900"/>
              </a:xfrm>
              <a:prstGeom prst="ellipse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485" name="Google Shape;485;p73"/>
              <p:cNvSpPr/>
              <p:nvPr/>
            </p:nvSpPr>
            <p:spPr>
              <a:xfrm>
                <a:off x="1876000" y="3817000"/>
                <a:ext cx="249900" cy="249900"/>
              </a:xfrm>
              <a:prstGeom prst="ellipse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486" name="Google Shape;486;p73"/>
            <p:cNvSpPr/>
            <p:nvPr/>
          </p:nvSpPr>
          <p:spPr>
            <a:xfrm>
              <a:off x="2670750" y="3614788"/>
              <a:ext cx="249900" cy="2499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87" name="Google Shape;487;p73"/>
          <p:cNvSpPr txBox="1"/>
          <p:nvPr/>
        </p:nvSpPr>
        <p:spPr>
          <a:xfrm>
            <a:off x="5562906" y="637250"/>
            <a:ext cx="2552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Bounding box с индексом </a:t>
            </a:r>
            <a:r>
              <a:rPr i="1" lang="en">
                <a:latin typeface="Albert Sans"/>
                <a:ea typeface="Albert Sans"/>
                <a:cs typeface="Albert Sans"/>
                <a:sym typeface="Albert Sans"/>
              </a:rPr>
              <a:t>i</a:t>
            </a:r>
            <a:endParaRPr i="1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8" name="Google Shape;488;p73"/>
          <p:cNvSpPr txBox="1"/>
          <p:nvPr/>
        </p:nvSpPr>
        <p:spPr>
          <a:xfrm>
            <a:off x="5084238" y="3966700"/>
            <a:ext cx="37548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Char char="■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Убираем из множества точек те, что добавили в массивы этажей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Char char="■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Повторяем цикл, пока множество не станет пустым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>
            <p:ph type="title"/>
          </p:nvPr>
        </p:nvSpPr>
        <p:spPr>
          <a:xfrm>
            <a:off x="715050" y="1668000"/>
            <a:ext cx="47607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andria"/>
                <a:ea typeface="Alexandria"/>
                <a:cs typeface="Alexandria"/>
                <a:sym typeface="Alexandria"/>
              </a:rPr>
              <a:t>SCORE</a:t>
            </a:r>
            <a:r>
              <a:rPr lang="en" sz="1800">
                <a:latin typeface="Alexandria"/>
                <a:ea typeface="Alexandria"/>
                <a:cs typeface="Alexandria"/>
                <a:sym typeface="Alexandria"/>
              </a:rPr>
              <a:t>img</a:t>
            </a:r>
            <a:r>
              <a:rPr lang="en" sz="2500">
                <a:latin typeface="Alexandria"/>
                <a:ea typeface="Alexandria"/>
                <a:cs typeface="Alexandria"/>
                <a:sym typeface="Alexandria"/>
              </a:rPr>
              <a:t>:</a:t>
            </a:r>
            <a:r>
              <a:rPr lang="en">
                <a:latin typeface="Alexandria"/>
                <a:ea typeface="Alexandria"/>
                <a:cs typeface="Alexandria"/>
                <a:sym typeface="Alexandria"/>
              </a:rPr>
              <a:t> </a:t>
            </a: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3505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inference time:</a:t>
            </a:r>
            <a:r>
              <a:rPr b="1" lang="en" sz="1400">
                <a:latin typeface="Albert Sans"/>
                <a:ea typeface="Albert Sans"/>
                <a:cs typeface="Albert Sans"/>
                <a:sym typeface="Albert Sans"/>
              </a:rPr>
              <a:t> ~ 1 сек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94" name="Google Shape;494;p74"/>
          <p:cNvSpPr txBox="1"/>
          <p:nvPr>
            <p:ph idx="1" type="subTitle"/>
          </p:nvPr>
        </p:nvSpPr>
        <p:spPr>
          <a:xfrm>
            <a:off x="715050" y="2854975"/>
            <a:ext cx="4864500" cy="16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Детектор ячеек YOLOv8 + TTA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Бэггинг medium и nano версий из отборочного этапа + nano с фи</a:t>
            </a:r>
            <a:r>
              <a:rPr lang="en"/>
              <a:t>нального этапа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Нумерация ячеек</a:t>
            </a:r>
            <a:br>
              <a:rPr lang="en"/>
            </a:br>
            <a:r>
              <a:rPr lang="en"/>
              <a:t>Сортировка ячеек по координатам bounding boxes - баланс между скоростью и качеством</a:t>
            </a:r>
            <a:endParaRPr/>
          </a:p>
        </p:txBody>
      </p:sp>
      <p:cxnSp>
        <p:nvCxnSpPr>
          <p:cNvPr id="495" name="Google Shape;495;p74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74"/>
          <p:cNvSpPr txBox="1"/>
          <p:nvPr/>
        </p:nvSpPr>
        <p:spPr>
          <a:xfrm>
            <a:off x="5698088" y="4105850"/>
            <a:ext cx="3009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Пример нумерации ячеек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97" name="Google Shape;4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838" y="1232352"/>
            <a:ext cx="2873475" cy="287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5"/>
          <p:cNvSpPr txBox="1"/>
          <p:nvPr>
            <p:ph idx="1" type="subTitle"/>
          </p:nvPr>
        </p:nvSpPr>
        <p:spPr>
          <a:xfrm>
            <a:off x="715100" y="1169000"/>
            <a:ext cx="3560100" cy="3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Albumentations</a:t>
            </a:r>
            <a:r>
              <a:rPr lang="en"/>
              <a:t> – библиотека для аугментации изображений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Colab и Kaggle</a:t>
            </a:r>
            <a:r>
              <a:rPr lang="en"/>
              <a:t> – среды разработки и обучения моделей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OpenCV</a:t>
            </a:r>
            <a:r>
              <a:rPr lang="en"/>
              <a:t> – библиотека для работы с изображениями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Roboflow</a:t>
            </a:r>
            <a:r>
              <a:rPr lang="en"/>
              <a:t> – Хранилище с версионированием моделей и данных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Ultralyitcs YOLOv8</a:t>
            </a:r>
            <a:r>
              <a:rPr lang="en"/>
              <a:t> – Обученная модель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Selectel DAVM</a:t>
            </a:r>
            <a:r>
              <a:rPr lang="en"/>
              <a:t> – Сервер для обучения моделей</a:t>
            </a:r>
            <a:endParaRPr/>
          </a:p>
        </p:txBody>
      </p:sp>
      <p:sp>
        <p:nvSpPr>
          <p:cNvPr id="503" name="Google Shape;503;p7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Стек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504" name="Google Shape;5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310" y="2726107"/>
            <a:ext cx="2273075" cy="42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474" y="2198761"/>
            <a:ext cx="1200877" cy="121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5504" y="1434777"/>
            <a:ext cx="1099996" cy="103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2352" y="3410866"/>
            <a:ext cx="2071371" cy="80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453" y="1083688"/>
            <a:ext cx="1821898" cy="113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4025" y="4032627"/>
            <a:ext cx="2228335" cy="72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07014" y="335575"/>
            <a:ext cx="1917463" cy="947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6"/>
          <p:cNvSpPr txBox="1"/>
          <p:nvPr>
            <p:ph idx="1" type="subTitle"/>
          </p:nvPr>
        </p:nvSpPr>
        <p:spPr>
          <a:xfrm>
            <a:off x="715100" y="2540275"/>
            <a:ext cx="2967000" cy="21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В будущем первым делом мы хотим попробовать решить задачу нумерации ячеек с помощью </a:t>
            </a:r>
            <a:r>
              <a:rPr lang="en" sz="1400"/>
              <a:t>алгоритмов нахождения геометрических объектов на растровых изображениях –  </a:t>
            </a:r>
            <a:r>
              <a:rPr b="1" lang="en" sz="1400"/>
              <a:t>п</a:t>
            </a:r>
            <a:r>
              <a:rPr b="1" lang="en" sz="1400"/>
              <a:t>реобразований Хафа </a:t>
            </a:r>
            <a:r>
              <a:rPr lang="en" sz="1400"/>
              <a:t>и </a:t>
            </a:r>
            <a:r>
              <a:rPr b="1" lang="en" sz="1400"/>
              <a:t>каскада Хаара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16" name="Google Shape;516;p7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Дальнейшие гипотезы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17" name="Google Shape;517;p76"/>
          <p:cNvSpPr txBox="1"/>
          <p:nvPr>
            <p:ph idx="3" type="subTitle"/>
          </p:nvPr>
        </p:nvSpPr>
        <p:spPr>
          <a:xfrm>
            <a:off x="715100" y="1366700"/>
            <a:ext cx="41901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Hough-lines (Преобразования Хафа)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Haar-like features (Каскад Хаара)</a:t>
            </a:r>
            <a:endParaRPr/>
          </a:p>
        </p:txBody>
      </p:sp>
      <p:sp>
        <p:nvSpPr>
          <p:cNvPr id="518" name="Google Shape;518;p76"/>
          <p:cNvSpPr txBox="1"/>
          <p:nvPr/>
        </p:nvSpPr>
        <p:spPr>
          <a:xfrm>
            <a:off x="5702000" y="2950100"/>
            <a:ext cx="30000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9" name="Google Shape;519;p76"/>
          <p:cNvSpPr txBox="1"/>
          <p:nvPr/>
        </p:nvSpPr>
        <p:spPr>
          <a:xfrm>
            <a:off x="5592050" y="1366700"/>
            <a:ext cx="3000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Алгоритм поможет решить проблему с пропуском подъездов внутри этажа (или этажа внутри подъезда)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Выделим линии швов на здании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Для каждой линии сделаем сдвиг по y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Char char="■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Найдем все bboxes, пересекаемые линией, и отнесем их к одному ряду (колонке)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/>
          <p:nvPr>
            <p:ph type="title"/>
          </p:nvPr>
        </p:nvSpPr>
        <p:spPr>
          <a:xfrm>
            <a:off x="715100" y="5902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Выводы</a:t>
            </a:r>
            <a:endParaRPr/>
          </a:p>
        </p:txBody>
      </p:sp>
      <p:sp>
        <p:nvSpPr>
          <p:cNvPr id="525" name="Google Shape;525;p77"/>
          <p:cNvSpPr txBox="1"/>
          <p:nvPr>
            <p:ph idx="3" type="subTitle"/>
          </p:nvPr>
        </p:nvSpPr>
        <p:spPr>
          <a:xfrm>
            <a:off x="715100" y="4167900"/>
            <a:ext cx="77139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Итоговый  SCORE</a:t>
            </a:r>
            <a:r>
              <a:rPr lang="en" sz="1200"/>
              <a:t>img</a:t>
            </a:r>
            <a:r>
              <a:rPr lang="en"/>
              <a:t>:  </a:t>
            </a:r>
            <a:r>
              <a:rPr b="1" lang="en"/>
              <a:t>3505</a:t>
            </a:r>
            <a:r>
              <a:rPr b="1" lang="en"/>
              <a:t>, </a:t>
            </a:r>
            <a:r>
              <a:rPr lang="en"/>
              <a:t>inference time:</a:t>
            </a:r>
            <a:r>
              <a:rPr b="1" lang="en"/>
              <a:t> ~ 1 сек</a:t>
            </a:r>
            <a:endParaRPr b="1"/>
          </a:p>
        </p:txBody>
      </p:sp>
      <p:sp>
        <p:nvSpPr>
          <p:cNvPr id="526" name="Google Shape;526;p77"/>
          <p:cNvSpPr txBox="1"/>
          <p:nvPr/>
        </p:nvSpPr>
        <p:spPr>
          <a:xfrm>
            <a:off x="715100" y="1793000"/>
            <a:ext cx="6743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Char char="■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Отобрали релевантные изображения для задачи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Char char="■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Аугментировали изображения, увеличив датасет в более чем 10 раз – применили стандартные искажения и добавили погодные условия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Char char="■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В качестве детектора ячеек взяли бэггинг наших трех лучших YOLOv8 моделей + TTA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Char char="■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Попробовали более 10 разных подходов нумерации ячеек, но придумали свой!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Char char="■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Наш алгоритм определения этажей и вертикалей ищет ближайших соседей для ячейки на основе координат bboxes и группирует по этажам и вертикалям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527" name="Google Shape;527;p77"/>
          <p:cNvGrpSpPr/>
          <p:nvPr/>
        </p:nvGrpSpPr>
        <p:grpSpPr>
          <a:xfrm>
            <a:off x="5401229" y="4215318"/>
            <a:ext cx="340573" cy="339271"/>
            <a:chOff x="898875" y="4399275"/>
            <a:chExt cx="483700" cy="481850"/>
          </a:xfrm>
        </p:grpSpPr>
        <p:sp>
          <p:nvSpPr>
            <p:cNvPr id="528" name="Google Shape;528;p77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" name="Google Shape;529;p77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" name="Google Shape;530;p77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" name="Google Shape;531;p77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" name="Google Shape;532;p77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" name="Google Shape;533;p77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" name="Google Shape;534;p77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" name="Google Shape;535;p77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8"/>
          <p:cNvSpPr txBox="1"/>
          <p:nvPr>
            <p:ph idx="1" type="subTitle"/>
          </p:nvPr>
        </p:nvSpPr>
        <p:spPr>
          <a:xfrm>
            <a:off x="296451" y="3875275"/>
            <a:ext cx="1462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@mariyaulyanova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cv-engineer</a:t>
            </a:r>
            <a:endParaRPr/>
          </a:p>
        </p:txBody>
      </p:sp>
      <p:sp>
        <p:nvSpPr>
          <p:cNvPr id="541" name="Google Shape;541;p78"/>
          <p:cNvSpPr txBox="1"/>
          <p:nvPr>
            <p:ph type="title"/>
          </p:nvPr>
        </p:nvSpPr>
        <p:spPr>
          <a:xfrm>
            <a:off x="715000" y="542425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ЧЕМПИОНЫ</a:t>
            </a:r>
            <a:endParaRPr/>
          </a:p>
        </p:txBody>
      </p:sp>
      <p:sp>
        <p:nvSpPr>
          <p:cNvPr id="542" name="Google Shape;542;p78"/>
          <p:cNvSpPr txBox="1"/>
          <p:nvPr>
            <p:ph idx="2" type="subTitle"/>
          </p:nvPr>
        </p:nvSpPr>
        <p:spPr>
          <a:xfrm>
            <a:off x="366475" y="3257425"/>
            <a:ext cx="13071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Мария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Ульянова</a:t>
            </a:r>
            <a:endParaRPr sz="1600"/>
          </a:p>
        </p:txBody>
      </p:sp>
      <p:pic>
        <p:nvPicPr>
          <p:cNvPr id="543" name="Google Shape;543;p78"/>
          <p:cNvPicPr preferRelativeResize="0"/>
          <p:nvPr/>
        </p:nvPicPr>
        <p:blipFill rotWithShape="1">
          <a:blip r:embed="rId3">
            <a:alphaModFix/>
          </a:blip>
          <a:srcRect b="6681" l="41606" r="36412" t="47989"/>
          <a:stretch/>
        </p:blipFill>
        <p:spPr>
          <a:xfrm>
            <a:off x="2089088" y="1411200"/>
            <a:ext cx="1342851" cy="184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8"/>
          <p:cNvPicPr preferRelativeResize="0"/>
          <p:nvPr/>
        </p:nvPicPr>
        <p:blipFill rotWithShape="1">
          <a:blip r:embed="rId4">
            <a:alphaModFix/>
          </a:blip>
          <a:srcRect b="0" l="0" r="2922" t="0"/>
          <a:stretch/>
        </p:blipFill>
        <p:spPr>
          <a:xfrm>
            <a:off x="5605825" y="1411200"/>
            <a:ext cx="1342849" cy="184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8"/>
          <p:cNvPicPr preferRelativeResize="0"/>
          <p:nvPr/>
        </p:nvPicPr>
        <p:blipFill rotWithShape="1">
          <a:blip r:embed="rId5">
            <a:alphaModFix/>
          </a:blip>
          <a:srcRect b="8458" l="0" r="0" t="0"/>
          <a:stretch/>
        </p:blipFill>
        <p:spPr>
          <a:xfrm>
            <a:off x="3847463" y="1411200"/>
            <a:ext cx="1342845" cy="184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8"/>
          <p:cNvPicPr preferRelativeResize="0"/>
          <p:nvPr/>
        </p:nvPicPr>
        <p:blipFill rotWithShape="1">
          <a:blip r:embed="rId6">
            <a:alphaModFix/>
          </a:blip>
          <a:srcRect b="0" l="16470" r="39157" t="5953"/>
          <a:stretch/>
        </p:blipFill>
        <p:spPr>
          <a:xfrm>
            <a:off x="366563" y="1411212"/>
            <a:ext cx="1307024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8"/>
          <p:cNvPicPr preferRelativeResize="0"/>
          <p:nvPr/>
        </p:nvPicPr>
        <p:blipFill rotWithShape="1">
          <a:blip r:embed="rId7">
            <a:alphaModFix/>
          </a:blip>
          <a:srcRect b="20464" l="19478" r="37870" t="31337"/>
          <a:stretch/>
        </p:blipFill>
        <p:spPr>
          <a:xfrm>
            <a:off x="7364188" y="1411200"/>
            <a:ext cx="1307027" cy="184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8"/>
          <p:cNvSpPr txBox="1"/>
          <p:nvPr>
            <p:ph idx="1" type="subTitle"/>
          </p:nvPr>
        </p:nvSpPr>
        <p:spPr>
          <a:xfrm>
            <a:off x="2159913" y="3875275"/>
            <a:ext cx="1307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@albivaltzew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cv-engineer</a:t>
            </a:r>
            <a:endParaRPr/>
          </a:p>
        </p:txBody>
      </p:sp>
      <p:sp>
        <p:nvSpPr>
          <p:cNvPr id="549" name="Google Shape;549;p78"/>
          <p:cNvSpPr txBox="1"/>
          <p:nvPr>
            <p:ph idx="2" type="subTitle"/>
          </p:nvPr>
        </p:nvSpPr>
        <p:spPr>
          <a:xfrm>
            <a:off x="2120363" y="3257425"/>
            <a:ext cx="13071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Алексей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Бывальцев</a:t>
            </a:r>
            <a:endParaRPr sz="1600"/>
          </a:p>
        </p:txBody>
      </p:sp>
      <p:sp>
        <p:nvSpPr>
          <p:cNvPr id="550" name="Google Shape;550;p78"/>
          <p:cNvSpPr txBox="1"/>
          <p:nvPr>
            <p:ph idx="1" type="subTitle"/>
          </p:nvPr>
        </p:nvSpPr>
        <p:spPr>
          <a:xfrm>
            <a:off x="3788901" y="3875275"/>
            <a:ext cx="1462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@staying666alive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cv-engineer</a:t>
            </a:r>
            <a:endParaRPr/>
          </a:p>
        </p:txBody>
      </p:sp>
      <p:sp>
        <p:nvSpPr>
          <p:cNvPr id="551" name="Google Shape;551;p78"/>
          <p:cNvSpPr txBox="1"/>
          <p:nvPr>
            <p:ph idx="2" type="subTitle"/>
          </p:nvPr>
        </p:nvSpPr>
        <p:spPr>
          <a:xfrm>
            <a:off x="3874263" y="3257425"/>
            <a:ext cx="13071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Александр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Гальцев</a:t>
            </a:r>
            <a:endParaRPr sz="1600"/>
          </a:p>
        </p:txBody>
      </p:sp>
      <p:sp>
        <p:nvSpPr>
          <p:cNvPr id="552" name="Google Shape;552;p78"/>
          <p:cNvSpPr txBox="1"/>
          <p:nvPr>
            <p:ph idx="1" type="subTitle"/>
          </p:nvPr>
        </p:nvSpPr>
        <p:spPr>
          <a:xfrm>
            <a:off x="5576588" y="3875275"/>
            <a:ext cx="14625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@alexlakiza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product-manager</a:t>
            </a:r>
            <a:endParaRPr/>
          </a:p>
        </p:txBody>
      </p:sp>
      <p:sp>
        <p:nvSpPr>
          <p:cNvPr id="553" name="Google Shape;553;p78"/>
          <p:cNvSpPr txBox="1"/>
          <p:nvPr>
            <p:ph idx="2" type="subTitle"/>
          </p:nvPr>
        </p:nvSpPr>
        <p:spPr>
          <a:xfrm>
            <a:off x="5623700" y="3257425"/>
            <a:ext cx="13071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Александр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Лакиза</a:t>
            </a:r>
            <a:r>
              <a:rPr lang="en" sz="1600"/>
              <a:t> </a:t>
            </a:r>
            <a:endParaRPr sz="1600"/>
          </a:p>
        </p:txBody>
      </p:sp>
      <p:sp>
        <p:nvSpPr>
          <p:cNvPr id="554" name="Google Shape;554;p78"/>
          <p:cNvSpPr txBox="1"/>
          <p:nvPr>
            <p:ph idx="1" type="subTitle"/>
          </p:nvPr>
        </p:nvSpPr>
        <p:spPr>
          <a:xfrm>
            <a:off x="7187948" y="3875275"/>
            <a:ext cx="1659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@danyamare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backend-developer</a:t>
            </a:r>
            <a:endParaRPr/>
          </a:p>
        </p:txBody>
      </p:sp>
      <p:sp>
        <p:nvSpPr>
          <p:cNvPr id="555" name="Google Shape;555;p78"/>
          <p:cNvSpPr txBox="1"/>
          <p:nvPr>
            <p:ph idx="2" type="subTitle"/>
          </p:nvPr>
        </p:nvSpPr>
        <p:spPr>
          <a:xfrm>
            <a:off x="7364200" y="3257425"/>
            <a:ext cx="13071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Данил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Болотов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9"/>
          <p:cNvSpPr txBox="1"/>
          <p:nvPr>
            <p:ph idx="4294967295" type="ctrTitle"/>
          </p:nvPr>
        </p:nvSpPr>
        <p:spPr>
          <a:xfrm>
            <a:off x="1021350" y="1708025"/>
            <a:ext cx="7101300" cy="14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Спасибо за внимание</a:t>
            </a:r>
            <a:endParaRPr sz="4100"/>
          </a:p>
        </p:txBody>
      </p:sp>
      <p:cxnSp>
        <p:nvCxnSpPr>
          <p:cNvPr id="561" name="Google Shape;561;p79">
            <a:hlinkClick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79"/>
          <p:cNvSpPr txBox="1"/>
          <p:nvPr>
            <p:ph idx="2" type="subTitle"/>
          </p:nvPr>
        </p:nvSpPr>
        <p:spPr>
          <a:xfrm>
            <a:off x="5424600" y="3601350"/>
            <a:ext cx="34290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Капитан ЧЕМПИОНОВ, Ульянова Мария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Git: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albivaltzew/urbancode_samolet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/>
              <a:t>Telegram: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@mariyaulyanova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m.ulyanova@alumni.nsu.ru</a:t>
            </a:r>
            <a:r>
              <a:rPr lang="en" sz="1400"/>
              <a:t> </a:t>
            </a:r>
            <a:endParaRPr sz="1400"/>
          </a:p>
        </p:txBody>
      </p:sp>
      <p:sp>
        <p:nvSpPr>
          <p:cNvPr id="563" name="Google Shape;563;p79"/>
          <p:cNvSpPr txBox="1"/>
          <p:nvPr/>
        </p:nvSpPr>
        <p:spPr>
          <a:xfrm>
            <a:off x="1061250" y="3011325"/>
            <a:ext cx="7349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Albert Sans"/>
                <a:ea typeface="Albert Sans"/>
                <a:cs typeface="Albert Sans"/>
                <a:sym typeface="Albert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GitLab</a:t>
            </a:r>
            <a:r>
              <a:rPr lang="en">
                <a:solidFill>
                  <a:srgbClr val="0000FF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r>
              <a:rPr lang="en">
                <a:solidFill>
                  <a:srgbClr val="0000FF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https://git.codenrock.com/changellenge-hack/cnrprod-team-55084/final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"/>
          <p:cNvSpPr txBox="1"/>
          <p:nvPr>
            <p:ph idx="1" type="subTitle"/>
          </p:nvPr>
        </p:nvSpPr>
        <p:spPr>
          <a:xfrm>
            <a:off x="715100" y="1482100"/>
            <a:ext cx="4321500" cy="16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Ручная чистка датасета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Ручная разметка данных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Аугментация изображений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Наложение погодных условий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После аугментации 3.5к изображений на трейне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Более 6к объектов 3-х классов</a:t>
            </a:r>
            <a:endParaRPr/>
          </a:p>
        </p:txBody>
      </p:sp>
      <p:sp>
        <p:nvSpPr>
          <p:cNvPr id="367" name="Google Shape;367;p64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Отборочный этап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368" name="Google Shape;368;p64"/>
          <p:cNvSpPr txBox="1"/>
          <p:nvPr>
            <p:ph idx="2" type="subTitle"/>
          </p:nvPr>
        </p:nvSpPr>
        <p:spPr>
          <a:xfrm>
            <a:off x="715100" y="1168675"/>
            <a:ext cx="21318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Данные</a:t>
            </a:r>
            <a:endParaRPr/>
          </a:p>
        </p:txBody>
      </p:sp>
      <p:sp>
        <p:nvSpPr>
          <p:cNvPr id="369" name="Google Shape;369;p64"/>
          <p:cNvSpPr txBox="1"/>
          <p:nvPr>
            <p:ph idx="4" type="subTitle"/>
          </p:nvPr>
        </p:nvSpPr>
        <p:spPr>
          <a:xfrm>
            <a:off x="715100" y="3302375"/>
            <a:ext cx="21318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Модели</a:t>
            </a:r>
            <a:endParaRPr/>
          </a:p>
        </p:txBody>
      </p:sp>
      <p:sp>
        <p:nvSpPr>
          <p:cNvPr id="370" name="Google Shape;370;p64"/>
          <p:cNvSpPr txBox="1"/>
          <p:nvPr>
            <p:ph idx="6" type="subTitle"/>
          </p:nvPr>
        </p:nvSpPr>
        <p:spPr>
          <a:xfrm>
            <a:off x="6090025" y="1567063"/>
            <a:ext cx="21318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Метрики</a:t>
            </a:r>
            <a:endParaRPr/>
          </a:p>
        </p:txBody>
      </p:sp>
      <p:graphicFrame>
        <p:nvGraphicFramePr>
          <p:cNvPr id="371" name="Google Shape;371;p64"/>
          <p:cNvGraphicFramePr/>
          <p:nvPr/>
        </p:nvGraphicFramePr>
        <p:xfrm>
          <a:off x="5882850" y="20782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{912DB282-26BE-46F1-9DA1-45414D8256E7}</a:tableStyleId>
              </a:tblPr>
              <a:tblGrid>
                <a:gridCol w="853225"/>
                <a:gridCol w="846450"/>
                <a:gridCol w="846475"/>
              </a:tblGrid>
              <a:tr h="6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AF6"/>
                          </a:solidFill>
                          <a:latin typeface="Alexandria Medium"/>
                          <a:ea typeface="Alexandria Medium"/>
                          <a:cs typeface="Alexandria Medium"/>
                          <a:sym typeface="Alexandria Medium"/>
                        </a:rPr>
                        <a:t>Model</a:t>
                      </a:r>
                      <a:endParaRPr sz="1200">
                        <a:solidFill>
                          <a:srgbClr val="FFFAF6"/>
                        </a:solidFill>
                        <a:latin typeface="Alexandria Medium"/>
                        <a:ea typeface="Alexandria Medium"/>
                        <a:cs typeface="Alexandria Medium"/>
                        <a:sym typeface="Alexandria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96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AF6"/>
                          </a:solidFill>
                          <a:latin typeface="Alexandria Medium"/>
                          <a:ea typeface="Alexandria Medium"/>
                          <a:cs typeface="Alexandria Medium"/>
                          <a:sym typeface="Alexandria Medium"/>
                        </a:rPr>
                        <a:t>Public</a:t>
                      </a:r>
                      <a:endParaRPr sz="1200">
                        <a:solidFill>
                          <a:srgbClr val="FFFAF6"/>
                        </a:solidFill>
                        <a:latin typeface="Alexandria Medium"/>
                        <a:ea typeface="Alexandria Medium"/>
                        <a:cs typeface="Alexandria Medium"/>
                        <a:sym typeface="Alexandria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96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AF6"/>
                          </a:solidFill>
                          <a:latin typeface="Alexandria Medium"/>
                          <a:ea typeface="Alexandria Medium"/>
                          <a:cs typeface="Alexandria Medium"/>
                          <a:sym typeface="Alexandria Medium"/>
                        </a:rPr>
                        <a:t>Private</a:t>
                      </a:r>
                      <a:endParaRPr sz="1200">
                        <a:solidFill>
                          <a:srgbClr val="FFFAF6"/>
                        </a:solidFill>
                        <a:latin typeface="Alexandria Medium"/>
                        <a:ea typeface="Alexandria Medium"/>
                        <a:cs typeface="Alexandria Medium"/>
                        <a:sym typeface="Alexandria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96B8"/>
                    </a:solidFill>
                  </a:tcPr>
                </a:tc>
              </a:tr>
              <a:tr h="63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5110E"/>
                          </a:solidFill>
                          <a:latin typeface="Alexandria Medium"/>
                          <a:ea typeface="Alexandria Medium"/>
                          <a:cs typeface="Alexandria Medium"/>
                          <a:sym typeface="Alexandria Medium"/>
                        </a:rPr>
                        <a:t>YOLO nano</a:t>
                      </a:r>
                      <a:endParaRPr sz="1200">
                        <a:solidFill>
                          <a:srgbClr val="15110E"/>
                        </a:solidFill>
                        <a:latin typeface="Alexandria Medium"/>
                        <a:ea typeface="Alexandria Medium"/>
                        <a:cs typeface="Alexandria Medium"/>
                        <a:sym typeface="Alexandria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5110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0.705</a:t>
                      </a:r>
                      <a:endParaRPr sz="1200">
                        <a:solidFill>
                          <a:srgbClr val="15110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5110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0.791</a:t>
                      </a:r>
                      <a:endParaRPr b="1" sz="1200">
                        <a:solidFill>
                          <a:srgbClr val="15110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5110E"/>
                          </a:solidFill>
                          <a:latin typeface="Alexandria Medium"/>
                          <a:ea typeface="Alexandria Medium"/>
                          <a:cs typeface="Alexandria Medium"/>
                          <a:sym typeface="Alexandria Medium"/>
                        </a:rPr>
                        <a:t>YOLO medium</a:t>
                      </a:r>
                      <a:endParaRPr sz="1200">
                        <a:solidFill>
                          <a:srgbClr val="15110E"/>
                        </a:solidFill>
                        <a:latin typeface="Alexandria Medium"/>
                        <a:ea typeface="Alexandria Medium"/>
                        <a:cs typeface="Alexandria Medium"/>
                        <a:sym typeface="Alexandria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5110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0.743</a:t>
                      </a:r>
                      <a:endParaRPr b="1" sz="1200">
                        <a:solidFill>
                          <a:srgbClr val="15110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5110E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0.785</a:t>
                      </a:r>
                      <a:endParaRPr sz="1200">
                        <a:solidFill>
                          <a:srgbClr val="15110E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5110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2" name="Google Shape;372;p64"/>
          <p:cNvSpPr txBox="1"/>
          <p:nvPr>
            <p:ph idx="1" type="subTitle"/>
          </p:nvPr>
        </p:nvSpPr>
        <p:spPr>
          <a:xfrm>
            <a:off x="715100" y="3663725"/>
            <a:ext cx="43215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Нашей лучшей моделью на отборочном этапе стала YOLOv8 medium с Test Time Augmentation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mAP@50: </a:t>
            </a:r>
            <a:r>
              <a:rPr b="1" lang="en"/>
              <a:t>0.7435 </a:t>
            </a:r>
            <a:r>
              <a:rPr lang="en"/>
              <a:t>на public</a:t>
            </a:r>
            <a:endParaRPr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 txBox="1"/>
          <p:nvPr>
            <p:ph idx="4294967295" type="subTitle"/>
          </p:nvPr>
        </p:nvSpPr>
        <p:spPr>
          <a:xfrm>
            <a:off x="715100" y="2483275"/>
            <a:ext cx="48207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lang="en" sz="1400"/>
              <a:t>Для каждой ячейки модель должна предсказать </a:t>
            </a:r>
            <a:br>
              <a:rPr lang="en" sz="1400"/>
            </a:br>
            <a:r>
              <a:rPr i="1" lang="en" sz="1400"/>
              <a:t>(x, y, n, k)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x</a:t>
            </a:r>
            <a:r>
              <a:rPr lang="en" sz="1400"/>
              <a:t>, </a:t>
            </a:r>
            <a:r>
              <a:rPr i="1" lang="en" sz="1400"/>
              <a:t>y</a:t>
            </a:r>
            <a:r>
              <a:rPr lang="en" sz="1400"/>
              <a:t> – координаты точки внутри ячейки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n</a:t>
            </a:r>
            <a:r>
              <a:rPr lang="en" sz="1400"/>
              <a:t> – номер этажа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k</a:t>
            </a:r>
            <a:r>
              <a:rPr lang="en" sz="1400"/>
              <a:t> – номер вертикали</a:t>
            </a:r>
            <a:endParaRPr sz="1400"/>
          </a:p>
        </p:txBody>
      </p:sp>
      <p:sp>
        <p:nvSpPr>
          <p:cNvPr id="378" name="Google Shape;378;p65"/>
          <p:cNvSpPr txBox="1"/>
          <p:nvPr>
            <p:ph type="title"/>
          </p:nvPr>
        </p:nvSpPr>
        <p:spPr>
          <a:xfrm>
            <a:off x="715100" y="527425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Задача финального этапа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379" name="Google Shape;379;p65"/>
          <p:cNvPicPr preferRelativeResize="0"/>
          <p:nvPr/>
        </p:nvPicPr>
        <p:blipFill rotWithShape="1">
          <a:blip r:embed="rId3">
            <a:alphaModFix/>
          </a:blip>
          <a:srcRect b="4488" l="2625" r="3591" t="3149"/>
          <a:stretch/>
        </p:blipFill>
        <p:spPr>
          <a:xfrm>
            <a:off x="5384600" y="1511125"/>
            <a:ext cx="3311474" cy="225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5"/>
          <p:cNvSpPr txBox="1"/>
          <p:nvPr/>
        </p:nvSpPr>
        <p:spPr>
          <a:xfrm>
            <a:off x="5535825" y="3770975"/>
            <a:ext cx="3009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Пример ground truth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1" name="Google Shape;381;p65"/>
          <p:cNvSpPr/>
          <p:nvPr/>
        </p:nvSpPr>
        <p:spPr>
          <a:xfrm>
            <a:off x="715100" y="1737015"/>
            <a:ext cx="108900" cy="120900"/>
          </a:xfrm>
          <a:prstGeom prst="rect">
            <a:avLst/>
          </a:prstGeom>
          <a:solidFill>
            <a:srgbClr val="5296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5"/>
          <p:cNvSpPr txBox="1"/>
          <p:nvPr/>
        </p:nvSpPr>
        <p:spPr>
          <a:xfrm>
            <a:off x="961331" y="1568875"/>
            <a:ext cx="423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5110E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Обучить модель детекции ячеек</a:t>
            </a:r>
            <a:endParaRPr sz="1800">
              <a:solidFill>
                <a:srgbClr val="15110E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83" name="Google Shape;383;p65"/>
          <p:cNvSpPr/>
          <p:nvPr/>
        </p:nvSpPr>
        <p:spPr>
          <a:xfrm>
            <a:off x="715100" y="2194215"/>
            <a:ext cx="108900" cy="120900"/>
          </a:xfrm>
          <a:prstGeom prst="rect">
            <a:avLst/>
          </a:prstGeom>
          <a:solidFill>
            <a:srgbClr val="5296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5"/>
          <p:cNvSpPr txBox="1"/>
          <p:nvPr/>
        </p:nvSpPr>
        <p:spPr>
          <a:xfrm>
            <a:off x="961331" y="2026075"/>
            <a:ext cx="423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5110E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Определить этаж и вертикаль ячеек</a:t>
            </a:r>
            <a:endParaRPr sz="1800">
              <a:solidFill>
                <a:srgbClr val="15110E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cxnSp>
        <p:nvCxnSpPr>
          <p:cNvPr id="385" name="Google Shape;385;p65"/>
          <p:cNvCxnSpPr>
            <a:stCxn id="381" idx="2"/>
            <a:endCxn id="383" idx="0"/>
          </p:cNvCxnSpPr>
          <p:nvPr/>
        </p:nvCxnSpPr>
        <p:spPr>
          <a:xfrm>
            <a:off x="769550" y="1857915"/>
            <a:ext cx="0" cy="336300"/>
          </a:xfrm>
          <a:prstGeom prst="straightConnector1">
            <a:avLst/>
          </a:prstGeom>
          <a:noFill/>
          <a:ln cap="flat" cmpd="sng" w="9525">
            <a:solidFill>
              <a:srgbClr val="15110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6"/>
          <p:cNvSpPr/>
          <p:nvPr/>
        </p:nvSpPr>
        <p:spPr>
          <a:xfrm>
            <a:off x="5819300" y="1573500"/>
            <a:ext cx="2812200" cy="2229000"/>
          </a:xfrm>
          <a:prstGeom prst="roundRect">
            <a:avLst>
              <a:gd fmla="val 974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1" name="Google Shape;391;p66"/>
          <p:cNvSpPr txBox="1"/>
          <p:nvPr>
            <p:ph idx="1" type="subTitle"/>
          </p:nvPr>
        </p:nvSpPr>
        <p:spPr>
          <a:xfrm>
            <a:off x="750650" y="2206800"/>
            <a:ext cx="16707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Широкая выборка камер не позволяет “хардкодить” параметры камер</a:t>
            </a:r>
            <a:endParaRPr/>
          </a:p>
        </p:txBody>
      </p:sp>
      <p:sp>
        <p:nvSpPr>
          <p:cNvPr id="392" name="Google Shape;392;p66"/>
          <p:cNvSpPr txBox="1"/>
          <p:nvPr>
            <p:ph idx="2" type="subTitle"/>
          </p:nvPr>
        </p:nvSpPr>
        <p:spPr>
          <a:xfrm>
            <a:off x="5819325" y="1953300"/>
            <a:ext cx="28122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Automated Rectification of Image</a:t>
            </a:r>
            <a:r>
              <a:rPr lang="en">
                <a:solidFill>
                  <a:schemeClr val="hlink"/>
                </a:solidFill>
              </a:rPr>
              <a:t> *</a:t>
            </a:r>
            <a:endParaRPr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+"/>
            </a:pPr>
            <a:r>
              <a:rPr lang="en">
                <a:solidFill>
                  <a:schemeClr val="hlink"/>
                </a:solidFill>
              </a:rPr>
              <a:t>Использует прямые </a:t>
            </a:r>
            <a:r>
              <a:rPr b="1" lang="en">
                <a:solidFill>
                  <a:schemeClr val="hlink"/>
                </a:solidFill>
              </a:rPr>
              <a:t>горизонтальные и вертикальные</a:t>
            </a:r>
            <a:r>
              <a:rPr lang="en">
                <a:solidFill>
                  <a:schemeClr val="hlink"/>
                </a:solidFill>
              </a:rPr>
              <a:t> линии для выпрямления - идеально для </a:t>
            </a:r>
            <a:r>
              <a:rPr b="1" lang="en">
                <a:solidFill>
                  <a:schemeClr val="hlink"/>
                </a:solidFill>
              </a:rPr>
              <a:t>этой</a:t>
            </a:r>
            <a:r>
              <a:rPr lang="en">
                <a:solidFill>
                  <a:schemeClr val="hlink"/>
                </a:solidFill>
              </a:rPr>
              <a:t> задачи</a:t>
            </a:r>
            <a:endParaRPr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en">
                <a:solidFill>
                  <a:schemeClr val="hlink"/>
                </a:solidFill>
              </a:rPr>
              <a:t>Не требует обучения</a:t>
            </a:r>
            <a:endParaRPr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en">
                <a:solidFill>
                  <a:schemeClr val="hlink"/>
                </a:solidFill>
              </a:rPr>
              <a:t>Быстрая обработка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93" name="Google Shape;393;p66"/>
          <p:cNvSpPr txBox="1"/>
          <p:nvPr>
            <p:ph idx="3" type="subTitle"/>
          </p:nvPr>
        </p:nvSpPr>
        <p:spPr>
          <a:xfrm>
            <a:off x="715100" y="1573500"/>
            <a:ext cx="1741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Objective base</a:t>
            </a:r>
            <a:r>
              <a:rPr lang="en" sz="1600"/>
              <a:t> D</a:t>
            </a:r>
            <a:r>
              <a:rPr lang="en" sz="1600"/>
              <a:t>efisheye</a:t>
            </a:r>
            <a:endParaRPr sz="1600"/>
          </a:p>
        </p:txBody>
      </p:sp>
      <p:sp>
        <p:nvSpPr>
          <p:cNvPr id="394" name="Google Shape;394;p66"/>
          <p:cNvSpPr txBox="1"/>
          <p:nvPr>
            <p:ph idx="4" type="subTitle"/>
          </p:nvPr>
        </p:nvSpPr>
        <p:spPr>
          <a:xfrm>
            <a:off x="6127875" y="1606925"/>
            <a:ext cx="2195100" cy="3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Geometrical base </a:t>
            </a:r>
            <a:endParaRPr sz="1600"/>
          </a:p>
        </p:txBody>
      </p:sp>
      <p:sp>
        <p:nvSpPr>
          <p:cNvPr id="395" name="Google Shape;395;p66"/>
          <p:cNvSpPr txBox="1"/>
          <p:nvPr>
            <p:ph idx="1" type="subTitle"/>
          </p:nvPr>
        </p:nvSpPr>
        <p:spPr>
          <a:xfrm>
            <a:off x="2987138" y="2206788"/>
            <a:ext cx="23019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en"/>
              <a:t>Выдают значения о дисторсии и фокусном расстоянии с одного изображения</a:t>
            </a:r>
            <a:endParaRPr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Требуют обучения</a:t>
            </a:r>
            <a:endParaRPr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Тяжеловесные</a:t>
            </a:r>
            <a:endParaRPr/>
          </a:p>
        </p:txBody>
      </p:sp>
      <p:sp>
        <p:nvSpPr>
          <p:cNvPr id="396" name="Google Shape;396;p66"/>
          <p:cNvSpPr txBox="1"/>
          <p:nvPr>
            <p:ph idx="4" type="subTitle"/>
          </p:nvPr>
        </p:nvSpPr>
        <p:spPr>
          <a:xfrm>
            <a:off x="6476325" y="1227113"/>
            <a:ext cx="1498200" cy="3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Alexandria"/>
                <a:ea typeface="Alexandria"/>
                <a:cs typeface="Alexandria"/>
                <a:sym typeface="Alexandria"/>
              </a:rPr>
              <a:t>Наш выбор</a:t>
            </a:r>
            <a:endParaRPr b="1" sz="1200">
              <a:solidFill>
                <a:schemeClr val="accen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397" name="Google Shape;397;p66"/>
          <p:cNvSpPr txBox="1"/>
          <p:nvPr/>
        </p:nvSpPr>
        <p:spPr>
          <a:xfrm>
            <a:off x="715100" y="3911025"/>
            <a:ext cx="384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https://github.com/chsasank/Image-Rectification</a:t>
            </a:r>
            <a:r>
              <a:rPr lang="en" sz="1000">
                <a:solidFill>
                  <a:schemeClr val="accent1"/>
                </a:solidFill>
              </a:rPr>
              <a:t> *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https://github.com/duducosmos/defisheye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https://github.com/xiaoyu258/GeoProj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https://github.com/alexvbogdan/DeepCalib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398" name="Google Shape;398;p66"/>
          <p:cNvSpPr txBox="1"/>
          <p:nvPr>
            <p:ph idx="3" type="subTitle"/>
          </p:nvPr>
        </p:nvSpPr>
        <p:spPr>
          <a:xfrm>
            <a:off x="2919638" y="1573488"/>
            <a:ext cx="24369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 - Learning base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DeepCalib, GeoProj</a:t>
            </a:r>
            <a:endParaRPr sz="1600"/>
          </a:p>
        </p:txBody>
      </p:sp>
      <p:sp>
        <p:nvSpPr>
          <p:cNvPr id="399" name="Google Shape;399;p66"/>
          <p:cNvSpPr txBox="1"/>
          <p:nvPr>
            <p:ph type="title"/>
          </p:nvPr>
        </p:nvSpPr>
        <p:spPr>
          <a:xfrm>
            <a:off x="715100" y="527425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Способы борьбы с дисторсией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052" y="1459802"/>
            <a:ext cx="3962326" cy="22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376" y="1220975"/>
            <a:ext cx="2603149" cy="147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75" y="3143139"/>
            <a:ext cx="2603149" cy="153546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7"/>
          <p:cNvSpPr txBox="1"/>
          <p:nvPr/>
        </p:nvSpPr>
        <p:spPr>
          <a:xfrm>
            <a:off x="1099550" y="4678600"/>
            <a:ext cx="280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Преобразование и предсказанные bboxes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178588" y="2693400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Исходное изображение почти прямое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9" name="Google Shape;409;p67"/>
          <p:cNvSpPr txBox="1"/>
          <p:nvPr/>
        </p:nvSpPr>
        <p:spPr>
          <a:xfrm>
            <a:off x="5273225" y="37009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Предсказанные bboxes </a:t>
            </a:r>
            <a:b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до (синие) и после (зеленые) </a:t>
            </a:r>
            <a:b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обратного приведения координат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715100" y="527425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Automated Rectification of Image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0" l="9797" r="9165" t="0"/>
          <a:stretch/>
        </p:blipFill>
        <p:spPr>
          <a:xfrm>
            <a:off x="5620575" y="1126425"/>
            <a:ext cx="2685486" cy="1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75" y="1126425"/>
            <a:ext cx="2562785" cy="16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000" y="3365075"/>
            <a:ext cx="2534620" cy="144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676" y="3365071"/>
            <a:ext cx="2562775" cy="1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8"/>
          <p:cNvSpPr txBox="1"/>
          <p:nvPr>
            <p:ph type="title"/>
          </p:nvPr>
        </p:nvSpPr>
        <p:spPr>
          <a:xfrm>
            <a:off x="715100" y="527425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Больше примеров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20" name="Google Shape;420;p68"/>
          <p:cNvSpPr txBox="1"/>
          <p:nvPr/>
        </p:nvSpPr>
        <p:spPr>
          <a:xfrm>
            <a:off x="615550" y="2869200"/>
            <a:ext cx="3009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Было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1" name="Google Shape;421;p68"/>
          <p:cNvSpPr txBox="1"/>
          <p:nvPr/>
        </p:nvSpPr>
        <p:spPr>
          <a:xfrm>
            <a:off x="5458813" y="2889288"/>
            <a:ext cx="3009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Стал</a:t>
            </a: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о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22" name="Google Shape;422;p68">
            <a:hlinkClick action="ppaction://hlinkshowjump?jump=nextslide"/>
          </p:cNvPr>
          <p:cNvCxnSpPr/>
          <p:nvPr/>
        </p:nvCxnSpPr>
        <p:spPr>
          <a:xfrm>
            <a:off x="3806100" y="1976550"/>
            <a:ext cx="1387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68">
            <a:hlinkClick action="ppaction://hlinkshowjump?jump=nextslide"/>
          </p:cNvPr>
          <p:cNvCxnSpPr/>
          <p:nvPr/>
        </p:nvCxnSpPr>
        <p:spPr>
          <a:xfrm>
            <a:off x="3854975" y="4089575"/>
            <a:ext cx="1387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idx="4294967295" type="subTitle"/>
          </p:nvPr>
        </p:nvSpPr>
        <p:spPr>
          <a:xfrm>
            <a:off x="715100" y="1291950"/>
            <a:ext cx="4182600" cy="3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Убрали из датасета фотографии, </a:t>
            </a:r>
            <a:br>
              <a:rPr lang="en" sz="1400">
                <a:latin typeface="Alexandria"/>
                <a:ea typeface="Alexandria"/>
                <a:cs typeface="Alexandria"/>
                <a:sym typeface="Alexandria"/>
              </a:rPr>
            </a:b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где больше одного дома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Применили аугментацию изображений, </a:t>
            </a:r>
            <a:br>
              <a:rPr lang="en" sz="1400">
                <a:latin typeface="Alexandria"/>
                <a:ea typeface="Alexandria"/>
                <a:cs typeface="Alexandria"/>
                <a:sym typeface="Alexandria"/>
              </a:rPr>
            </a:b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как в отборочном этапе 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Добавили эквализацию гистограммы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После чистки в датасете стало</a:t>
            </a:r>
            <a:br>
              <a:rPr lang="en" sz="1400"/>
            </a:br>
            <a:r>
              <a:rPr b="1" lang="en" sz="1400"/>
              <a:t>241</a:t>
            </a:r>
            <a:r>
              <a:rPr lang="en" sz="1400"/>
              <a:t> изображение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После аугментации объем датасета вырос до </a:t>
            </a:r>
            <a:r>
              <a:rPr b="1" lang="en" sz="1400"/>
              <a:t>2892</a:t>
            </a:r>
            <a:r>
              <a:rPr lang="en" sz="1400"/>
              <a:t> изображений </a:t>
            </a:r>
            <a:r>
              <a:rPr b="1" lang="en" sz="1400"/>
              <a:t>(+1100%)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Затем вручную собрали и разметили валидационную выборку</a:t>
            </a:r>
            <a:endParaRPr sz="1400"/>
          </a:p>
        </p:txBody>
      </p:sp>
      <p:sp>
        <p:nvSpPr>
          <p:cNvPr id="429" name="Google Shape;429;p69"/>
          <p:cNvSpPr txBox="1"/>
          <p:nvPr>
            <p:ph type="title"/>
          </p:nvPr>
        </p:nvSpPr>
        <p:spPr>
          <a:xfrm>
            <a:off x="715100" y="527425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Предобработка данных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30" name="Google Shape;430;p69"/>
          <p:cNvSpPr txBox="1"/>
          <p:nvPr/>
        </p:nvSpPr>
        <p:spPr>
          <a:xfrm>
            <a:off x="5538650" y="3825250"/>
            <a:ext cx="3009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Пример изображения, которое мы убрали из датасета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31" name="Google Shape;4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150" y="1671350"/>
            <a:ext cx="3808000" cy="21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715100" y="527425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Детекция ячеек – бэггинг лучших моделей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37" name="Google Shape;437;p70"/>
          <p:cNvSpPr txBox="1"/>
          <p:nvPr>
            <p:ph idx="4294967295" type="subTitle"/>
          </p:nvPr>
        </p:nvSpPr>
        <p:spPr>
          <a:xfrm>
            <a:off x="715100" y="1299225"/>
            <a:ext cx="43161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exandria"/>
                <a:ea typeface="Alexandria"/>
                <a:cs typeface="Alexandria"/>
                <a:sym typeface="Alexandria"/>
              </a:rPr>
              <a:t>В финальном этапе мы взяли </a:t>
            </a:r>
            <a:br>
              <a:rPr lang="en" sz="1800">
                <a:latin typeface="Alexandria"/>
                <a:ea typeface="Alexandria"/>
                <a:cs typeface="Alexandria"/>
                <a:sym typeface="Alexandria"/>
              </a:rPr>
            </a:br>
            <a:r>
              <a:rPr lang="en" sz="1800">
                <a:latin typeface="Alexandria"/>
                <a:ea typeface="Alexandria"/>
                <a:cs typeface="Alexandria"/>
                <a:sym typeface="Alexandria"/>
              </a:rPr>
              <a:t>за основу наши лучшие модели YOLOv8 </a:t>
            </a:r>
            <a:endParaRPr sz="1800"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375" y="1268875"/>
            <a:ext cx="3083000" cy="30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0"/>
          <p:cNvSpPr txBox="1"/>
          <p:nvPr/>
        </p:nvSpPr>
        <p:spPr>
          <a:xfrm>
            <a:off x="5559375" y="4351875"/>
            <a:ext cx="3009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Пример детекции ячеек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0" name="Google Shape;440;p70"/>
          <p:cNvSpPr txBox="1"/>
          <p:nvPr/>
        </p:nvSpPr>
        <p:spPr>
          <a:xfrm>
            <a:off x="715100" y="2483350"/>
            <a:ext cx="1252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medium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с отборочного этапа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1" name="Google Shape;441;p70"/>
          <p:cNvSpPr txBox="1"/>
          <p:nvPr/>
        </p:nvSpPr>
        <p:spPr>
          <a:xfrm>
            <a:off x="2194150" y="2483350"/>
            <a:ext cx="1252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nano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с отборочного этапа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3673200" y="2483350"/>
            <a:ext cx="1252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nano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на новом датасете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43" name="Google Shape;443;p70"/>
          <p:cNvCxnSpPr>
            <a:stCxn id="440" idx="2"/>
          </p:cNvCxnSpPr>
          <p:nvPr/>
        </p:nvCxnSpPr>
        <p:spPr>
          <a:xfrm>
            <a:off x="1341350" y="3264850"/>
            <a:ext cx="777000" cy="56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70"/>
          <p:cNvSpPr txBox="1"/>
          <p:nvPr/>
        </p:nvSpPr>
        <p:spPr>
          <a:xfrm>
            <a:off x="2194150" y="3845850"/>
            <a:ext cx="12525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Финальная версия детектора ячеек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45" name="Google Shape;445;p70"/>
          <p:cNvCxnSpPr/>
          <p:nvPr/>
        </p:nvCxnSpPr>
        <p:spPr>
          <a:xfrm flipH="1">
            <a:off x="3504300" y="3264850"/>
            <a:ext cx="758100" cy="56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70"/>
          <p:cNvCxnSpPr>
            <a:stCxn id="441" idx="2"/>
            <a:endCxn id="444" idx="0"/>
          </p:cNvCxnSpPr>
          <p:nvPr/>
        </p:nvCxnSpPr>
        <p:spPr>
          <a:xfrm>
            <a:off x="2820400" y="3264850"/>
            <a:ext cx="0" cy="581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/>
          <p:nvPr>
            <p:ph idx="4294967295" type="subTitle"/>
          </p:nvPr>
        </p:nvSpPr>
        <p:spPr>
          <a:xfrm>
            <a:off x="715100" y="2539628"/>
            <a:ext cx="43161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Квантование координат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K-Means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Алгоритмическая кластеризация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DBSCAN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Графовые алгоритмы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exandria"/>
              <a:buChar char="■"/>
            </a:pPr>
            <a:r>
              <a:rPr lang="en" sz="1400">
                <a:latin typeface="Alexandria"/>
                <a:ea typeface="Alexandria"/>
                <a:cs typeface="Alexandria"/>
                <a:sym typeface="Alexandria"/>
              </a:rPr>
              <a:t>Сортировка bounding boxes</a:t>
            </a:r>
            <a:endParaRPr sz="1400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52" name="Google Shape;452;p71"/>
          <p:cNvSpPr txBox="1"/>
          <p:nvPr>
            <p:ph type="title"/>
          </p:nvPr>
        </p:nvSpPr>
        <p:spPr>
          <a:xfrm>
            <a:off x="715100" y="527425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xandria"/>
                <a:ea typeface="Alexandria"/>
                <a:cs typeface="Alexandria"/>
                <a:sym typeface="Alexandria"/>
              </a:rPr>
              <a:t>Нумерация ячеек</a:t>
            </a:r>
            <a:endParaRPr b="1"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453" name="Google Shape;453;p71"/>
          <p:cNvSpPr txBox="1"/>
          <p:nvPr>
            <p:ph idx="4294967295" type="subTitle"/>
          </p:nvPr>
        </p:nvSpPr>
        <p:spPr>
          <a:xfrm>
            <a:off x="715100" y="1299225"/>
            <a:ext cx="4820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exandria"/>
                <a:ea typeface="Alexandria"/>
                <a:cs typeface="Alexandria"/>
                <a:sym typeface="Alexandria"/>
              </a:rPr>
              <a:t>Мы много исследовали, как решить данную задачу. </a:t>
            </a:r>
            <a:r>
              <a:rPr lang="en" sz="1800">
                <a:latin typeface="Alexandria"/>
                <a:ea typeface="Alexandria"/>
                <a:cs typeface="Alexandria"/>
                <a:sym typeface="Alexandria"/>
              </a:rPr>
              <a:t>Ниже представлен с</a:t>
            </a:r>
            <a:r>
              <a:rPr lang="en" sz="1800">
                <a:latin typeface="Alexandria"/>
                <a:ea typeface="Alexandria"/>
                <a:cs typeface="Alexandria"/>
                <a:sym typeface="Alexandria"/>
              </a:rPr>
              <a:t>писок </a:t>
            </a:r>
            <a:br>
              <a:rPr lang="en" sz="1800">
                <a:latin typeface="Alexandria"/>
                <a:ea typeface="Alexandria"/>
                <a:cs typeface="Alexandria"/>
                <a:sym typeface="Alexandria"/>
              </a:rPr>
            </a:br>
            <a:r>
              <a:rPr lang="en" sz="1800">
                <a:latin typeface="Alexandria"/>
                <a:ea typeface="Alexandria"/>
                <a:cs typeface="Alexandria"/>
                <a:sym typeface="Alexandria"/>
              </a:rPr>
              <a:t>алгоритмов, которые мы опробовали</a:t>
            </a:r>
            <a:endParaRPr sz="1800"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454" name="Google Shape;4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650" y="1231770"/>
            <a:ext cx="3333750" cy="247165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1"/>
          <p:cNvSpPr txBox="1"/>
          <p:nvPr/>
        </p:nvSpPr>
        <p:spPr>
          <a:xfrm>
            <a:off x="5838025" y="3703425"/>
            <a:ext cx="3009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Пример неудачного эксперимента с графами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